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7" r:id="rId4"/>
    <p:sldId id="265" r:id="rId5"/>
    <p:sldId id="259" r:id="rId6"/>
    <p:sldId id="261" r:id="rId7"/>
    <p:sldId id="266" r:id="rId8"/>
    <p:sldId id="268" r:id="rId9"/>
    <p:sldId id="262" r:id="rId10"/>
    <p:sldId id="260" r:id="rId11"/>
    <p:sldId id="263" r:id="rId12"/>
    <p:sldId id="264" r:id="rId13"/>
    <p:sldId id="269" r:id="rId14"/>
    <p:sldId id="270" r:id="rId15"/>
  </p:sldIdLst>
  <p:sldSz cx="9144000" cy="6858000" type="screen4x3"/>
  <p:notesSz cx="6805613" cy="9944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5494"/>
    <a:srgbClr val="3166CF"/>
    <a:srgbClr val="3E6FD2"/>
    <a:srgbClr val="2D5EC1"/>
    <a:srgbClr val="BDDEFF"/>
    <a:srgbClr val="99CCFF"/>
    <a:srgbClr val="808080"/>
    <a:srgbClr val="FFD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543" autoAdjust="0"/>
  </p:normalViewPr>
  <p:slideViewPr>
    <p:cSldViewPr>
      <p:cViewPr>
        <p:scale>
          <a:sx n="75" d="100"/>
          <a:sy n="75" d="100"/>
        </p:scale>
        <p:origin x="-3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AC94CC99-9341-4486-B47E-32E61FECC98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7772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4" y="4723170"/>
            <a:ext cx="5445126" cy="4475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1DA4353E-752A-4435-BAA4-7DD5BDAA17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1521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4353E-752A-4435-BAA4-7DD5BDAA1703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96415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4353E-752A-4435-BAA4-7DD5BDAA1703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11330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4353E-752A-4435-BAA4-7DD5BDAA1703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16040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4353E-752A-4435-BAA4-7DD5BDAA1703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26212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4353E-752A-4435-BAA4-7DD5BDAA1703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6499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4353E-752A-4435-BAA4-7DD5BDAA1703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0998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4353E-752A-4435-BAA4-7DD5BDAA1703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3924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772">
              <a:defRPr/>
            </a:pPr>
            <a:endParaRPr lang="it-IT" dirty="0" smtClean="0"/>
          </a:p>
          <a:p>
            <a:pPr defTabSz="915772">
              <a:defRPr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4353E-752A-4435-BAA4-7DD5BDAA1703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3924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772"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4353E-752A-4435-BAA4-7DD5BDAA1703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8512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4353E-752A-4435-BAA4-7DD5BDAA1703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8897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4353E-752A-4435-BAA4-7DD5BDAA1703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3363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772"/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4353E-752A-4435-BAA4-7DD5BDAA1703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3395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772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4353E-752A-4435-BAA4-7DD5BDAA1703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5387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4353E-752A-4435-BAA4-7DD5BDAA1703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8777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4DF1D8E0-61F8-473C-95C2-DE282C60DDF4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A376D-BF32-4C46-B130-ACE866666B5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440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A9230-7B74-4436-BA48-6F3E7E09BD3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447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0307B3-C912-4B3C-9151-729787F1950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2422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86D73-67BD-4444-943F-6BAFB6EC368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49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F02A8-E1B1-432C-B8EF-773BA0CD0D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7745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21591-94B4-4F49-AAE2-9557BAF7F08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9040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FFF3B-4F6A-4BAF-BBDE-D604AF8CB2F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414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275F4-93D2-4F2D-91A0-396A0946174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4405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731BB-7DB5-48FF-8666-5C69CA38A8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81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F6ACD-7B57-4463-A4FD-0B48D4E4836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86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2C214DF0-AF79-4E60-B868-F6DDED224A64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11560" y="2565400"/>
            <a:ext cx="8424490" cy="790575"/>
          </a:xfrm>
        </p:spPr>
        <p:txBody>
          <a:bodyPr/>
          <a:lstStyle/>
          <a:p>
            <a:r>
              <a:rPr lang="fr-BE" altLang="en-US" sz="7000" dirty="0" err="1" smtClean="0"/>
              <a:t>Tax</a:t>
            </a:r>
            <a:r>
              <a:rPr lang="fr-BE" altLang="en-US" sz="7000" dirty="0" smtClean="0"/>
              <a:t> </a:t>
            </a:r>
            <a:r>
              <a:rPr lang="fr-BE" altLang="en-US" sz="7000" dirty="0" err="1" smtClean="0"/>
              <a:t>Certainty</a:t>
            </a:r>
            <a:endParaRPr lang="en-GB" altLang="en-US" sz="7000" dirty="0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11188" y="4005064"/>
            <a:ext cx="8532812" cy="1440061"/>
          </a:xfrm>
        </p:spPr>
        <p:txBody>
          <a:bodyPr/>
          <a:lstStyle/>
          <a:p>
            <a:r>
              <a:rPr lang="fr-BE" altLang="en-US" sz="2000" cap="all" dirty="0" smtClean="0"/>
              <a:t>Platform for </a:t>
            </a:r>
            <a:r>
              <a:rPr lang="fr-BE" altLang="en-US" sz="2000" cap="all" dirty="0" err="1" smtClean="0"/>
              <a:t>Tax</a:t>
            </a:r>
            <a:r>
              <a:rPr lang="fr-BE" altLang="en-US" sz="2000" cap="all" dirty="0" smtClean="0"/>
              <a:t> Good </a:t>
            </a:r>
            <a:r>
              <a:rPr lang="fr-BE" altLang="en-US" sz="2000" cap="all" dirty="0" err="1" smtClean="0"/>
              <a:t>Governance</a:t>
            </a:r>
            <a:endParaRPr lang="fr-BE" altLang="en-US" sz="2000" cap="all" dirty="0" smtClean="0"/>
          </a:p>
          <a:p>
            <a:r>
              <a:rPr lang="fr-BE" altLang="en-US" sz="2000" b="0" dirty="0" smtClean="0"/>
              <a:t>Brussels, 15 </a:t>
            </a:r>
            <a:r>
              <a:rPr lang="fr-BE" altLang="en-US" sz="2000" b="0" dirty="0" err="1" smtClean="0"/>
              <a:t>June</a:t>
            </a:r>
            <a:r>
              <a:rPr lang="fr-BE" altLang="en-US" sz="2000" b="0" dirty="0" smtClean="0"/>
              <a:t> 2017</a:t>
            </a:r>
          </a:p>
          <a:p>
            <a:endParaRPr lang="fr-BE" altLang="en-US" sz="2400" cap="all" dirty="0"/>
          </a:p>
          <a:p>
            <a:r>
              <a:rPr lang="fr-BE" altLang="en-US" sz="1600" dirty="0" smtClean="0"/>
              <a:t>Antonella </a:t>
            </a:r>
            <a:r>
              <a:rPr lang="fr-BE" altLang="en-US" sz="1600" dirty="0" err="1" smtClean="0"/>
              <a:t>Caiumi</a:t>
            </a:r>
            <a:r>
              <a:rPr lang="fr-BE" altLang="en-US" sz="1600" dirty="0" smtClean="0"/>
              <a:t>, DG Taxud.D4</a:t>
            </a:r>
            <a:endParaRPr lang="en-GB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Policy </a:t>
            </a:r>
            <a:r>
              <a:rPr lang="en-GB" sz="2800" dirty="0" smtClean="0"/>
              <a:t>responses – good practices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GB" sz="2000" dirty="0" smtClean="0"/>
              <a:t>Co-operative compliance regime intended to improve the dialogue between taxpayers and tax authority</a:t>
            </a:r>
          </a:p>
          <a:p>
            <a:pPr>
              <a:spcAft>
                <a:spcPts val="1200"/>
              </a:spcAft>
            </a:pPr>
            <a:r>
              <a:rPr lang="en-GB" sz="2000" dirty="0" smtClean="0"/>
              <a:t>All </a:t>
            </a:r>
            <a:r>
              <a:rPr lang="en-GB" sz="2000" dirty="0"/>
              <a:t>recent Commission initiatives (e.g. ATAD, ATAD2, CCCTB, dispute resolution, and VAT actions) aim </a:t>
            </a:r>
            <a:r>
              <a:rPr lang="en-GB" sz="2000" dirty="0" smtClean="0"/>
              <a:t>at </a:t>
            </a:r>
            <a:r>
              <a:rPr lang="en-US" sz="2000" dirty="0" smtClean="0"/>
              <a:t>creating </a:t>
            </a:r>
            <a:r>
              <a:rPr lang="en-US" sz="2000" dirty="0"/>
              <a:t>a level playing field for all businesses in the </a:t>
            </a:r>
            <a:r>
              <a:rPr lang="en-US" sz="2000" dirty="0" smtClean="0"/>
              <a:t>EU</a:t>
            </a:r>
            <a:endParaRPr lang="en-GB" sz="2000" dirty="0" smtClean="0"/>
          </a:p>
          <a:p>
            <a:pPr>
              <a:spcAft>
                <a:spcPts val="1200"/>
              </a:spcAft>
            </a:pPr>
            <a:r>
              <a:rPr lang="en-GB" sz="2000" dirty="0" smtClean="0"/>
              <a:t>Among latest developments, </a:t>
            </a:r>
            <a:r>
              <a:rPr lang="en-GB" sz="2000" dirty="0"/>
              <a:t>Member States </a:t>
            </a:r>
            <a:r>
              <a:rPr lang="en-GB" sz="2000" b="1" dirty="0"/>
              <a:t>agreed to amend </a:t>
            </a:r>
            <a:r>
              <a:rPr lang="en-GB" sz="2000" dirty="0"/>
              <a:t>the current system to resolve </a:t>
            </a:r>
            <a:r>
              <a:rPr lang="en-GB" sz="2000" b="1" dirty="0"/>
              <a:t>double taxation disputes </a:t>
            </a:r>
            <a:r>
              <a:rPr lang="en-GB" sz="2000" dirty="0"/>
              <a:t>within the </a:t>
            </a:r>
            <a:r>
              <a:rPr lang="en-GB" sz="2000" dirty="0" smtClean="0"/>
              <a:t>EU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48964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45"/>
            <a:ext cx="8624888" cy="1008112"/>
          </a:xfrm>
        </p:spPr>
        <p:txBody>
          <a:bodyPr/>
          <a:lstStyle/>
          <a:p>
            <a:r>
              <a:rPr lang="en-GB" sz="2800" dirty="0" smtClean="0"/>
              <a:t>Way forward – Domestic level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5"/>
            <a:ext cx="8229600" cy="3528493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dirty="0" smtClean="0"/>
              <a:t>Improve tax policy design</a:t>
            </a:r>
          </a:p>
          <a:p>
            <a:pPr>
              <a:spcAft>
                <a:spcPts val="1200"/>
              </a:spcAft>
              <a:buClrTx/>
              <a:buFont typeface="Wingdings" panose="05000000000000000000" pitchFamily="2" charset="2"/>
              <a:buChar char="q"/>
            </a:pPr>
            <a:r>
              <a:rPr lang="en-GB" dirty="0" smtClean="0"/>
              <a:t>Reducing complexity / improving the clarity of legislation</a:t>
            </a:r>
          </a:p>
          <a:p>
            <a:pPr>
              <a:spcAft>
                <a:spcPts val="1200"/>
              </a:spcAft>
              <a:buClrTx/>
              <a:buFont typeface="Wingdings" panose="05000000000000000000" pitchFamily="2" charset="2"/>
              <a:buChar char="q"/>
            </a:pPr>
            <a:r>
              <a:rPr lang="en-GB" dirty="0" smtClean="0"/>
              <a:t>Policy </a:t>
            </a:r>
            <a:r>
              <a:rPr lang="en-GB" dirty="0"/>
              <a:t>makers should </a:t>
            </a:r>
            <a:r>
              <a:rPr lang="en-GB" dirty="0" smtClean="0"/>
              <a:t>establish </a:t>
            </a:r>
            <a:r>
              <a:rPr lang="en-GB" dirty="0"/>
              <a:t>a structured approach in managing the reform </a:t>
            </a:r>
            <a:r>
              <a:rPr lang="en-GB" dirty="0" smtClean="0"/>
              <a:t>process </a:t>
            </a:r>
            <a:r>
              <a:rPr lang="en-GB" dirty="0"/>
              <a:t>with pre-announcement consultations, </a:t>
            </a:r>
            <a:r>
              <a:rPr lang="en-GB" dirty="0" smtClean="0"/>
              <a:t>clear communication of </a:t>
            </a:r>
            <a:r>
              <a:rPr lang="en-GB" dirty="0"/>
              <a:t>their content and </a:t>
            </a:r>
            <a:r>
              <a:rPr lang="en-GB" dirty="0" smtClean="0"/>
              <a:t>timing</a:t>
            </a:r>
          </a:p>
        </p:txBody>
      </p:sp>
    </p:spTree>
    <p:extLst>
      <p:ext uri="{BB962C8B-B14F-4D97-AF65-F5344CB8AC3E}">
        <p14:creationId xmlns:p14="http://schemas.microsoft.com/office/powerpoint/2010/main" val="2977027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45"/>
            <a:ext cx="8624888" cy="1008112"/>
          </a:xfrm>
        </p:spPr>
        <p:txBody>
          <a:bodyPr/>
          <a:lstStyle/>
          <a:p>
            <a:r>
              <a:rPr lang="en-GB" sz="2800" dirty="0"/>
              <a:t>Way </a:t>
            </a:r>
            <a:r>
              <a:rPr lang="en-GB" sz="2800" dirty="0" smtClean="0"/>
              <a:t>forward - International </a:t>
            </a:r>
            <a:r>
              <a:rPr lang="en-GB" sz="2800" dirty="0"/>
              <a:t>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375"/>
            <a:ext cx="8435280" cy="3529013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dirty="0" smtClean="0"/>
              <a:t>The </a:t>
            </a:r>
            <a:r>
              <a:rPr lang="en-GB" dirty="0"/>
              <a:t>best policy answers are </a:t>
            </a:r>
            <a:endParaRPr lang="en-GB" dirty="0" smtClean="0"/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en-GB" dirty="0" smtClean="0"/>
              <a:t>boosting </a:t>
            </a:r>
            <a:r>
              <a:rPr lang="en-GB" dirty="0"/>
              <a:t>the cooperation on tax matters, developing common approaches to fighting aggressive tax </a:t>
            </a:r>
            <a:r>
              <a:rPr lang="en-GB" dirty="0" smtClean="0"/>
              <a:t>planning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en-GB" dirty="0" smtClean="0"/>
              <a:t>agreeing </a:t>
            </a:r>
            <a:r>
              <a:rPr lang="en-GB" dirty="0"/>
              <a:t>on a clear and sustainable distribution of tax revenues for cross-border investment, and more generally on transparent and non-harmful tax competition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7027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175"/>
            <a:r>
              <a:rPr lang="en-US" altLang="en-US" dirty="0" smtClean="0"/>
              <a:t>Questions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spcAft>
                <a:spcPts val="1200"/>
              </a:spcAft>
              <a:buClr>
                <a:srgbClr val="0F5494"/>
              </a:buClr>
              <a:buFont typeface="+mj-lt"/>
              <a:buAutoNum type="arabicPeriod"/>
            </a:pPr>
            <a:r>
              <a:rPr lang="en-GB" kern="1200" dirty="0" smtClean="0"/>
              <a:t>How </a:t>
            </a:r>
            <a:r>
              <a:rPr lang="en-GB" kern="1200" dirty="0"/>
              <a:t>important is tax certainty from </a:t>
            </a:r>
            <a:r>
              <a:rPr lang="en-GB" kern="1200" dirty="0" smtClean="0"/>
              <a:t>your </a:t>
            </a:r>
            <a:r>
              <a:rPr lang="en-GB" kern="1200" dirty="0"/>
              <a:t>perspective? </a:t>
            </a:r>
            <a:endParaRPr lang="en-GB" dirty="0" smtClean="0"/>
          </a:p>
          <a:p>
            <a:pPr marL="457200" lvl="0" indent="-457200">
              <a:spcAft>
                <a:spcPts val="1200"/>
              </a:spcAft>
              <a:buClr>
                <a:srgbClr val="0F5494"/>
              </a:buClr>
              <a:buFont typeface="+mj-lt"/>
              <a:buAutoNum type="arabicPeriod"/>
            </a:pPr>
            <a:r>
              <a:rPr lang="en-GB" kern="1200" dirty="0"/>
              <a:t>How to achieve the right balance between tax certainty and </a:t>
            </a:r>
            <a:r>
              <a:rPr lang="en-GB" kern="1200" dirty="0" smtClean="0"/>
              <a:t>reforms?</a:t>
            </a:r>
          </a:p>
          <a:p>
            <a:pPr marL="457200" lvl="0" indent="-457200">
              <a:spcAft>
                <a:spcPts val="1200"/>
              </a:spcAft>
              <a:buClr>
                <a:srgbClr val="0F5494"/>
              </a:buClr>
              <a:buFont typeface="+mj-lt"/>
              <a:buAutoNum type="arabicPeriod"/>
            </a:pPr>
            <a:r>
              <a:rPr lang="en-GB" kern="1200" dirty="0" smtClean="0"/>
              <a:t>What </a:t>
            </a:r>
            <a:r>
              <a:rPr lang="en-GB" kern="1200" dirty="0"/>
              <a:t>are </a:t>
            </a:r>
            <a:r>
              <a:rPr lang="en-GB" kern="1200" dirty="0" smtClean="0"/>
              <a:t>your </a:t>
            </a:r>
            <a:r>
              <a:rPr lang="en-GB" kern="1200" dirty="0"/>
              <a:t>ideas in good practices to address the issues?</a:t>
            </a:r>
            <a:endParaRPr lang="en-GB" dirty="0"/>
          </a:p>
          <a:p>
            <a:pPr marL="457200" lvl="0" indent="-457200">
              <a:buClr>
                <a:srgbClr val="0F5494"/>
              </a:buClr>
              <a:buFont typeface="+mj-lt"/>
              <a:buAutoNum type="arabicPeriod"/>
            </a:pPr>
            <a:endParaRPr lang="en-GB" sz="1000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220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1743" y="2457401"/>
            <a:ext cx="8640514" cy="1943199"/>
          </a:xfrm>
        </p:spPr>
        <p:txBody>
          <a:bodyPr/>
          <a:lstStyle/>
          <a:p>
            <a:pPr algn="ctr"/>
            <a:r>
              <a:rPr lang="en-GB" altLang="en-US" sz="4000" dirty="0" smtClean="0"/>
              <a:t>Thank you for your attention</a:t>
            </a:r>
            <a:endParaRPr lang="en-GB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467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39850"/>
            <a:ext cx="8624888" cy="936625"/>
          </a:xfrm>
        </p:spPr>
        <p:txBody>
          <a:bodyPr/>
          <a:lstStyle/>
          <a:p>
            <a:r>
              <a:rPr lang="en-US" altLang="en-US" sz="2800" dirty="0" smtClean="0"/>
              <a:t>Tax certainty</a:t>
            </a:r>
            <a:endParaRPr lang="en-US" altLang="en-US" sz="2800" dirty="0">
              <a:latin typeface="+mn-lt"/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2204864"/>
            <a:ext cx="8640960" cy="3744416"/>
          </a:xfrm>
        </p:spPr>
        <p:txBody>
          <a:bodyPr/>
          <a:lstStyle/>
          <a:p>
            <a:pPr marL="457200" lvl="1" indent="0" algn="just">
              <a:spcAft>
                <a:spcPts val="1200"/>
              </a:spcAft>
              <a:buClrTx/>
              <a:buNone/>
            </a:pPr>
            <a:r>
              <a:rPr lang="en-GB" b="0" i="1" dirty="0"/>
              <a:t>Hot topic in EC agenda: discussion at ECOFIN meeting in April</a:t>
            </a:r>
            <a:endParaRPr lang="en-GB" b="0" i="1" kern="1200" dirty="0"/>
          </a:p>
          <a:p>
            <a:pPr marL="457200" lvl="1" indent="0" algn="just">
              <a:spcAft>
                <a:spcPts val="1200"/>
              </a:spcAft>
              <a:buClrTx/>
              <a:buNone/>
            </a:pPr>
            <a:r>
              <a:rPr lang="en-GB" b="0" i="1" dirty="0"/>
              <a:t>The object is to take as a Union a proactive stance to create a more growth-friendly environment in the EU</a:t>
            </a:r>
          </a:p>
          <a:p>
            <a:pPr marL="457200" lvl="1" indent="0" algn="just">
              <a:spcAft>
                <a:spcPts val="1200"/>
              </a:spcAft>
              <a:buClrTx/>
              <a:buNone/>
            </a:pPr>
            <a:r>
              <a:rPr lang="it-IT" b="0" i="1" dirty="0" err="1" smtClean="0"/>
              <a:t>This</a:t>
            </a:r>
            <a:r>
              <a:rPr lang="it-IT" b="0" i="1" dirty="0" smtClean="0"/>
              <a:t> </a:t>
            </a:r>
            <a:r>
              <a:rPr lang="it-IT" b="0" i="1" dirty="0" err="1" smtClean="0"/>
              <a:t>presentation</a:t>
            </a:r>
            <a:endParaRPr lang="en-GB" b="0" i="1" dirty="0" smtClean="0"/>
          </a:p>
          <a:p>
            <a:pPr lvl="1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GB" sz="1800" b="0" dirty="0" smtClean="0"/>
              <a:t>Which is the impact of uncertainty in tax matters on business activities and growth? </a:t>
            </a:r>
          </a:p>
          <a:p>
            <a:pPr lvl="1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GB" sz="1800" b="0" dirty="0" smtClean="0"/>
              <a:t>How recent </a:t>
            </a:r>
            <a:r>
              <a:rPr lang="en-GB" sz="1800" b="0" dirty="0"/>
              <a:t>policy initiatives at the international </a:t>
            </a:r>
            <a:r>
              <a:rPr lang="en-GB" sz="1800" b="0" dirty="0" smtClean="0"/>
              <a:t>level bring certainty, with a focus on the EU</a:t>
            </a:r>
          </a:p>
          <a:p>
            <a:pPr lvl="1" algn="just"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it-IT" altLang="en-US" sz="1800" b="0" dirty="0" smtClean="0"/>
              <a:t>Way </a:t>
            </a:r>
            <a:r>
              <a:rPr lang="it-IT" altLang="en-US" sz="1800" b="0" dirty="0" err="1" smtClean="0"/>
              <a:t>forward</a:t>
            </a:r>
            <a:r>
              <a:rPr lang="it-IT" altLang="en-US" sz="1800" b="0" dirty="0" smtClean="0"/>
              <a:t>? </a:t>
            </a:r>
            <a:r>
              <a:rPr lang="it-IT" altLang="en-US" sz="1800" b="0" dirty="0" err="1" smtClean="0"/>
              <a:t>how</a:t>
            </a:r>
            <a:r>
              <a:rPr lang="it-IT" altLang="en-US" sz="1800" b="0" dirty="0" smtClean="0"/>
              <a:t> to </a:t>
            </a:r>
            <a:r>
              <a:rPr lang="it-IT" altLang="en-US" sz="1800" b="0" dirty="0" err="1" smtClean="0"/>
              <a:t>enhance</a:t>
            </a:r>
            <a:r>
              <a:rPr lang="it-IT" altLang="en-US" sz="1800" b="0" dirty="0" smtClean="0"/>
              <a:t> </a:t>
            </a:r>
            <a:r>
              <a:rPr lang="it-IT" altLang="en-US" sz="1800" b="0" dirty="0" err="1" smtClean="0"/>
              <a:t>tax</a:t>
            </a:r>
            <a:r>
              <a:rPr lang="it-IT" altLang="en-US" sz="1800" b="0" dirty="0" smtClean="0"/>
              <a:t> </a:t>
            </a:r>
            <a:r>
              <a:rPr lang="it-IT" altLang="en-US" sz="1800" b="0" dirty="0" err="1" smtClean="0"/>
              <a:t>certainty</a:t>
            </a:r>
            <a:endParaRPr lang="it-IT" altLang="en-US" sz="1800" b="0" dirty="0"/>
          </a:p>
          <a:p>
            <a:pPr marL="457200" lvl="1" indent="0" algn="just">
              <a:spcAft>
                <a:spcPts val="1200"/>
              </a:spcAft>
              <a:buClrTx/>
              <a:buNone/>
            </a:pPr>
            <a:r>
              <a:rPr lang="en-GB" sz="2400" b="0" i="1" dirty="0" smtClean="0"/>
              <a:t>  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24745"/>
            <a:ext cx="8624888" cy="864096"/>
          </a:xfrm>
        </p:spPr>
        <p:txBody>
          <a:bodyPr/>
          <a:lstStyle/>
          <a:p>
            <a:r>
              <a:rPr lang="en-US" altLang="en-US" sz="2800" dirty="0" smtClean="0"/>
              <a:t>Background</a:t>
            </a:r>
            <a:endParaRPr lang="en-US" altLang="en-US" sz="2800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900" y="2060848"/>
            <a:ext cx="9308628" cy="4176464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Heightened concerns about uncertainty in tax matters 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altLang="en-US" sz="1600" b="0" i="0" dirty="0" smtClean="0"/>
              <a:t>High global economic and political uncertainty</a:t>
            </a:r>
          </a:p>
          <a:p>
            <a:pPr lvl="1"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en-US" altLang="en-US" sz="1600" b="0" i="0" dirty="0" smtClean="0"/>
              <a:t>Changes in international tax rules</a:t>
            </a:r>
          </a:p>
          <a:p>
            <a:pPr lvl="1"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en-US" altLang="en-US" sz="1600" b="0" dirty="0" smtClean="0"/>
              <a:t>Emergence </a:t>
            </a:r>
            <a:r>
              <a:rPr lang="en-US" altLang="en-US" sz="1600" b="0" dirty="0"/>
              <a:t>of new business models</a:t>
            </a:r>
            <a:endParaRPr lang="en-US" altLang="en-US" sz="1600" b="0" i="0" dirty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Discussion at the G20 </a:t>
            </a:r>
            <a:r>
              <a:rPr lang="en-GB" sz="2000" dirty="0" smtClean="0"/>
              <a:t>High-Level Tax Symposium</a:t>
            </a:r>
            <a:r>
              <a:rPr lang="en-US" altLang="en-US" sz="1600" dirty="0" smtClean="0"/>
              <a:t>, </a:t>
            </a:r>
            <a:r>
              <a:rPr lang="en-US" altLang="en-US" sz="2000" dirty="0" smtClean="0"/>
              <a:t>July 2016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G20 Summit asked OECD and IMF to work on TU, September 2016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IMF-OECD Report delivered to G20 Finance Ministers, March 2017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Discussion will continue at the G20 Leader's Summit in July  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19570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45"/>
            <a:ext cx="9036496" cy="936104"/>
          </a:xfrm>
        </p:spPr>
        <p:txBody>
          <a:bodyPr/>
          <a:lstStyle/>
          <a:p>
            <a:r>
              <a:rPr lang="it-IT" sz="2800" dirty="0" smtClean="0"/>
              <a:t>How and </a:t>
            </a:r>
            <a:r>
              <a:rPr lang="it-IT" sz="2800" dirty="0" err="1" smtClean="0"/>
              <a:t>Why</a:t>
            </a:r>
            <a:r>
              <a:rPr lang="it-IT" sz="2800" dirty="0" smtClean="0"/>
              <a:t> can </a:t>
            </a:r>
            <a:r>
              <a:rPr lang="it-IT" sz="2800" dirty="0" err="1" smtClean="0"/>
              <a:t>Tax</a:t>
            </a:r>
            <a:r>
              <a:rPr lang="it-IT" sz="2800" dirty="0" smtClean="0"/>
              <a:t> </a:t>
            </a:r>
            <a:r>
              <a:rPr lang="it-IT" sz="2800" dirty="0" err="1" smtClean="0"/>
              <a:t>Uncertainty</a:t>
            </a:r>
            <a:r>
              <a:rPr lang="it-IT" sz="2800" dirty="0" smtClean="0"/>
              <a:t> </a:t>
            </a:r>
            <a:r>
              <a:rPr lang="it-IT" sz="2800" dirty="0" err="1" smtClean="0"/>
              <a:t>arise</a:t>
            </a:r>
            <a:r>
              <a:rPr lang="it-IT" sz="2800" dirty="0" smtClean="0"/>
              <a:t>?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060848"/>
            <a:ext cx="9036496" cy="4320479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it-IT" sz="2000" dirty="0" err="1" smtClean="0"/>
              <a:t>Uncertainty</a:t>
            </a:r>
            <a:r>
              <a:rPr lang="it-IT" sz="2000" dirty="0" smtClean="0"/>
              <a:t> </a:t>
            </a:r>
            <a:r>
              <a:rPr lang="it-IT" sz="2000" dirty="0" err="1" smtClean="0"/>
              <a:t>may</a:t>
            </a:r>
            <a:r>
              <a:rPr lang="it-IT" sz="2000" dirty="0" smtClean="0"/>
              <a:t> </a:t>
            </a:r>
            <a:r>
              <a:rPr lang="it-IT" sz="2000" dirty="0" err="1" smtClean="0"/>
              <a:t>arise</a:t>
            </a:r>
            <a:r>
              <a:rPr lang="it-IT" sz="2000" dirty="0" smtClean="0"/>
              <a:t> from </a:t>
            </a:r>
            <a:r>
              <a:rPr lang="it-IT" sz="2000" dirty="0" err="1" smtClean="0"/>
              <a:t>overall</a:t>
            </a:r>
            <a:r>
              <a:rPr lang="it-IT" sz="2000" dirty="0" smtClean="0"/>
              <a:t> </a:t>
            </a:r>
            <a:r>
              <a:rPr lang="it-IT" sz="2000" dirty="0" err="1" smtClean="0"/>
              <a:t>taxation</a:t>
            </a:r>
            <a:r>
              <a:rPr lang="it-IT" sz="2000" dirty="0" smtClean="0"/>
              <a:t> policy </a:t>
            </a:r>
            <a:r>
              <a:rPr lang="it-IT" sz="2000" i="0" dirty="0" smtClean="0"/>
              <a:t>(</a:t>
            </a:r>
            <a:r>
              <a:rPr lang="it-IT" sz="2000" dirty="0" smtClean="0"/>
              <a:t>Macro </a:t>
            </a:r>
            <a:r>
              <a:rPr lang="it-IT" sz="2000" dirty="0" err="1" smtClean="0"/>
              <a:t>level</a:t>
            </a:r>
            <a:r>
              <a:rPr lang="it-IT" sz="2000" i="0" dirty="0" smtClean="0"/>
              <a:t>)</a:t>
            </a:r>
          </a:p>
          <a:p>
            <a:pPr lvl="1">
              <a:spcAft>
                <a:spcPts val="1800"/>
              </a:spcAft>
            </a:pPr>
            <a:r>
              <a:rPr lang="it-IT" sz="1600" b="0" dirty="0" err="1" smtClean="0"/>
              <a:t>Overall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level</a:t>
            </a:r>
            <a:r>
              <a:rPr lang="it-IT" sz="1600" b="0" dirty="0" smtClean="0"/>
              <a:t> of </a:t>
            </a:r>
            <a:r>
              <a:rPr lang="it-IT" sz="1600" b="0" dirty="0" err="1" smtClean="0"/>
              <a:t>tax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revenues</a:t>
            </a:r>
            <a:r>
              <a:rPr lang="it-IT" sz="1600" b="0" dirty="0" smtClean="0"/>
              <a:t>/</a:t>
            </a:r>
            <a:r>
              <a:rPr lang="it-IT" sz="1600" b="0" dirty="0" err="1" smtClean="0"/>
              <a:t>tax</a:t>
            </a:r>
            <a:r>
              <a:rPr lang="it-IT" sz="1600" b="0" dirty="0" smtClean="0"/>
              <a:t> mix</a:t>
            </a:r>
          </a:p>
          <a:p>
            <a:pPr>
              <a:spcAft>
                <a:spcPts val="1200"/>
              </a:spcAft>
            </a:pPr>
            <a:r>
              <a:rPr lang="it-IT" sz="2000" dirty="0" err="1" smtClean="0"/>
              <a:t>Difficulties</a:t>
            </a:r>
            <a:r>
              <a:rPr lang="it-IT" sz="2000" dirty="0" smtClean="0"/>
              <a:t> to estimate future </a:t>
            </a:r>
            <a:r>
              <a:rPr lang="it-IT" sz="2000" dirty="0" err="1" smtClean="0"/>
              <a:t>tax</a:t>
            </a:r>
            <a:r>
              <a:rPr lang="it-IT" sz="2000" dirty="0" smtClean="0"/>
              <a:t> </a:t>
            </a:r>
            <a:r>
              <a:rPr lang="it-IT" sz="2000" dirty="0" err="1" smtClean="0"/>
              <a:t>payments</a:t>
            </a:r>
            <a:r>
              <a:rPr lang="it-IT" sz="2000" dirty="0" smtClean="0"/>
              <a:t>           </a:t>
            </a:r>
            <a:r>
              <a:rPr lang="it-IT" sz="2000" i="0" dirty="0" smtClean="0"/>
              <a:t>(</a:t>
            </a:r>
            <a:r>
              <a:rPr lang="it-IT" sz="2000" dirty="0" smtClean="0"/>
              <a:t>Micro </a:t>
            </a:r>
            <a:r>
              <a:rPr lang="it-IT" sz="2000" dirty="0" err="1"/>
              <a:t>level</a:t>
            </a:r>
            <a:r>
              <a:rPr lang="it-IT" sz="2000" i="0" dirty="0"/>
              <a:t>)</a:t>
            </a:r>
          </a:p>
          <a:p>
            <a:pPr lvl="1">
              <a:spcAft>
                <a:spcPts val="800"/>
              </a:spcAft>
            </a:pPr>
            <a:r>
              <a:rPr lang="it-IT" sz="1600" b="0" dirty="0" err="1" smtClean="0"/>
              <a:t>Announced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tax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reform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may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not</a:t>
            </a:r>
            <a:r>
              <a:rPr lang="it-IT" sz="1600" b="0" dirty="0" smtClean="0"/>
              <a:t> take </a:t>
            </a:r>
            <a:r>
              <a:rPr lang="it-IT" sz="1600" b="0" dirty="0" err="1" smtClean="0"/>
              <a:t>place</a:t>
            </a:r>
            <a:r>
              <a:rPr lang="it-IT" sz="1600" b="0" dirty="0" smtClean="0"/>
              <a:t>/timing and </a:t>
            </a:r>
            <a:r>
              <a:rPr lang="it-IT" sz="1600" b="0" dirty="0" err="1" smtClean="0"/>
              <a:t>direction</a:t>
            </a:r>
            <a:r>
              <a:rPr lang="it-IT" sz="1600" b="0" dirty="0" smtClean="0"/>
              <a:t> of the </a:t>
            </a:r>
            <a:r>
              <a:rPr lang="it-IT" sz="1600" b="0" dirty="0" err="1" smtClean="0"/>
              <a:t>change</a:t>
            </a:r>
            <a:r>
              <a:rPr lang="it-IT" sz="1600" b="0" dirty="0" smtClean="0"/>
              <a:t> </a:t>
            </a:r>
          </a:p>
          <a:p>
            <a:pPr lvl="1">
              <a:spcAft>
                <a:spcPts val="800"/>
              </a:spcAft>
            </a:pPr>
            <a:r>
              <a:rPr lang="it-IT" sz="1600" b="0" dirty="0" err="1" smtClean="0"/>
              <a:t>Lack</a:t>
            </a:r>
            <a:r>
              <a:rPr lang="it-IT" sz="1600" b="0" dirty="0" smtClean="0"/>
              <a:t> of </a:t>
            </a:r>
            <a:r>
              <a:rPr lang="it-IT" sz="1600" b="0" dirty="0" err="1" smtClean="0"/>
              <a:t>precision</a:t>
            </a:r>
            <a:r>
              <a:rPr lang="it-IT" sz="1600" b="0" dirty="0" smtClean="0"/>
              <a:t> of the </a:t>
            </a:r>
            <a:r>
              <a:rPr lang="it-IT" sz="1600" b="0" dirty="0" err="1" smtClean="0"/>
              <a:t>tax</a:t>
            </a:r>
            <a:r>
              <a:rPr lang="it-IT" sz="1600" b="0" dirty="0" smtClean="0"/>
              <a:t> code</a:t>
            </a:r>
          </a:p>
          <a:p>
            <a:pPr lvl="1">
              <a:spcAft>
                <a:spcPts val="800"/>
              </a:spcAft>
            </a:pPr>
            <a:r>
              <a:rPr lang="it-IT" sz="1600" b="0" dirty="0" err="1"/>
              <a:t>Conflicting</a:t>
            </a:r>
            <a:r>
              <a:rPr lang="it-IT" sz="1600" b="0" dirty="0"/>
              <a:t> </a:t>
            </a:r>
            <a:r>
              <a:rPr lang="it-IT" sz="1600" b="0" dirty="0" err="1"/>
              <a:t>tax</a:t>
            </a:r>
            <a:r>
              <a:rPr lang="it-IT" sz="1600" b="0" dirty="0"/>
              <a:t> </a:t>
            </a:r>
            <a:r>
              <a:rPr lang="it-IT" sz="1600" b="0" dirty="0" err="1"/>
              <a:t>provisions</a:t>
            </a:r>
            <a:r>
              <a:rPr lang="it-IT" sz="1600" b="0" dirty="0"/>
              <a:t> and </a:t>
            </a:r>
            <a:r>
              <a:rPr lang="it-IT" sz="1600" b="0" dirty="0" err="1"/>
              <a:t>interpretations</a:t>
            </a:r>
            <a:r>
              <a:rPr lang="it-IT" sz="1600" b="0" dirty="0"/>
              <a:t> over time</a:t>
            </a:r>
          </a:p>
          <a:p>
            <a:pPr lvl="1">
              <a:spcAft>
                <a:spcPts val="800"/>
              </a:spcAft>
            </a:pPr>
            <a:r>
              <a:rPr lang="it-IT" sz="1600" b="0" dirty="0" err="1" smtClean="0"/>
              <a:t>Frequent</a:t>
            </a:r>
            <a:r>
              <a:rPr lang="it-IT" sz="1600" b="0" dirty="0" smtClean="0"/>
              <a:t> </a:t>
            </a:r>
            <a:r>
              <a:rPr lang="it-IT" sz="1600" b="0" dirty="0" err="1"/>
              <a:t>tax</a:t>
            </a:r>
            <a:r>
              <a:rPr lang="it-IT" sz="1600" b="0" dirty="0"/>
              <a:t> </a:t>
            </a:r>
            <a:r>
              <a:rPr lang="it-IT" sz="1600" b="0" dirty="0" err="1"/>
              <a:t>changes</a:t>
            </a:r>
            <a:r>
              <a:rPr lang="it-IT" sz="1600" b="0" dirty="0"/>
              <a:t> – </a:t>
            </a:r>
            <a:r>
              <a:rPr lang="it-IT" sz="1600" b="0" dirty="0" err="1"/>
              <a:t>often</a:t>
            </a:r>
            <a:r>
              <a:rPr lang="it-IT" sz="1600" b="0" dirty="0"/>
              <a:t> to </a:t>
            </a:r>
            <a:r>
              <a:rPr lang="it-IT" sz="1600" b="0" dirty="0" err="1"/>
              <a:t>change</a:t>
            </a:r>
            <a:r>
              <a:rPr lang="it-IT" sz="1600" b="0" dirty="0"/>
              <a:t> </a:t>
            </a:r>
            <a:r>
              <a:rPr lang="it-IT" sz="1600" b="0" dirty="0" err="1"/>
              <a:t>tax</a:t>
            </a:r>
            <a:r>
              <a:rPr lang="it-IT" sz="1600" b="0" dirty="0"/>
              <a:t> </a:t>
            </a:r>
            <a:r>
              <a:rPr lang="it-IT" sz="1600" b="0" dirty="0" err="1"/>
              <a:t>expenditures</a:t>
            </a:r>
            <a:endParaRPr lang="it-IT" sz="1600" b="0" dirty="0"/>
          </a:p>
          <a:p>
            <a:pPr lvl="1">
              <a:spcAft>
                <a:spcPts val="800"/>
              </a:spcAft>
            </a:pPr>
            <a:r>
              <a:rPr lang="it-IT" sz="1600" b="0" dirty="0" err="1" smtClean="0"/>
              <a:t>Different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tax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rules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applied</a:t>
            </a:r>
            <a:r>
              <a:rPr lang="it-IT" sz="1600" b="0" dirty="0" smtClean="0"/>
              <a:t> in cross-</a:t>
            </a:r>
            <a:r>
              <a:rPr lang="it-IT" sz="1600" b="0" dirty="0" err="1" smtClean="0"/>
              <a:t>border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situations</a:t>
            </a:r>
            <a:r>
              <a:rPr lang="it-IT" sz="1600" b="0" dirty="0" smtClean="0"/>
              <a:t> </a:t>
            </a:r>
          </a:p>
          <a:p>
            <a:pPr marL="457200" lvl="1" indent="0">
              <a:spcAft>
                <a:spcPts val="800"/>
              </a:spcAft>
              <a:buNone/>
            </a:pPr>
            <a:r>
              <a:rPr lang="it-IT" b="0" i="1" dirty="0" smtClean="0"/>
              <a:t>At the EU </a:t>
            </a:r>
            <a:r>
              <a:rPr lang="it-IT" b="0" i="1" dirty="0" err="1" smtClean="0"/>
              <a:t>level</a:t>
            </a:r>
            <a:r>
              <a:rPr lang="it-IT" b="0" i="1" dirty="0" smtClean="0"/>
              <a:t>, </a:t>
            </a:r>
            <a:r>
              <a:rPr lang="it-IT" b="0" i="1" dirty="0" err="1" smtClean="0"/>
              <a:t>tax</a:t>
            </a:r>
            <a:r>
              <a:rPr lang="it-IT" b="0" i="1" dirty="0" smtClean="0"/>
              <a:t> </a:t>
            </a:r>
            <a:r>
              <a:rPr lang="it-IT" b="0" i="1" dirty="0" err="1" smtClean="0"/>
              <a:t>complexity</a:t>
            </a:r>
            <a:r>
              <a:rPr lang="it-IT" b="0" i="1" dirty="0" smtClean="0"/>
              <a:t> due to 28 </a:t>
            </a:r>
            <a:r>
              <a:rPr lang="it-IT" b="0" i="1" dirty="0" err="1" smtClean="0"/>
              <a:t>national</a:t>
            </a:r>
            <a:r>
              <a:rPr lang="it-IT" b="0" i="1" dirty="0" smtClean="0"/>
              <a:t> </a:t>
            </a:r>
            <a:r>
              <a:rPr lang="it-IT" b="0" i="1" dirty="0" err="1" smtClean="0"/>
              <a:t>systems</a:t>
            </a:r>
            <a:r>
              <a:rPr lang="it-IT" b="0" i="1" dirty="0" smtClean="0"/>
              <a:t>         </a:t>
            </a:r>
            <a:r>
              <a:rPr lang="it-IT" b="0" i="1" dirty="0" err="1" smtClean="0"/>
              <a:t>main</a:t>
            </a:r>
            <a:r>
              <a:rPr lang="it-IT" b="0" i="1" dirty="0" smtClean="0"/>
              <a:t> </a:t>
            </a:r>
            <a:r>
              <a:rPr lang="it-IT" b="0" i="1" dirty="0" err="1" smtClean="0"/>
              <a:t>obstacle</a:t>
            </a:r>
            <a:r>
              <a:rPr lang="it-IT" b="0" i="1" dirty="0" smtClean="0"/>
              <a:t> to complete the Single Market</a:t>
            </a:r>
          </a:p>
          <a:p>
            <a:pPr lvl="2">
              <a:spcAft>
                <a:spcPts val="800"/>
              </a:spcAft>
            </a:pPr>
            <a:endParaRPr lang="it-IT" sz="1000" b="0" dirty="0" smtClean="0"/>
          </a:p>
        </p:txBody>
      </p:sp>
    </p:spTree>
    <p:extLst>
      <p:ext uri="{BB962C8B-B14F-4D97-AF65-F5344CB8AC3E}">
        <p14:creationId xmlns:p14="http://schemas.microsoft.com/office/powerpoint/2010/main" val="1294507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45"/>
            <a:ext cx="8624888" cy="1008112"/>
          </a:xfrm>
        </p:spPr>
        <p:txBody>
          <a:bodyPr/>
          <a:lstStyle/>
          <a:p>
            <a:r>
              <a:rPr lang="it-IT" sz="2800" dirty="0" err="1" smtClean="0"/>
              <a:t>Tax</a:t>
            </a:r>
            <a:r>
              <a:rPr lang="it-IT" sz="2800" dirty="0" smtClean="0"/>
              <a:t> </a:t>
            </a:r>
            <a:r>
              <a:rPr lang="it-IT" sz="2800" dirty="0" err="1" smtClean="0"/>
              <a:t>uncertainty</a:t>
            </a:r>
            <a:r>
              <a:rPr lang="it-IT" sz="2800" dirty="0" smtClean="0"/>
              <a:t> and </a:t>
            </a:r>
            <a:r>
              <a:rPr lang="it-IT" sz="2800" dirty="0" err="1" smtClean="0"/>
              <a:t>Investment</a:t>
            </a:r>
            <a:r>
              <a:rPr lang="it-IT" sz="2800" dirty="0" smtClean="0"/>
              <a:t> 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3"/>
            <a:ext cx="8435280" cy="3744516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2000" dirty="0" smtClean="0"/>
              <a:t>Theoretical studies </a:t>
            </a:r>
            <a:r>
              <a:rPr lang="it-IT" sz="2000" dirty="0" smtClean="0"/>
              <a:t>show </a:t>
            </a:r>
            <a:r>
              <a:rPr lang="it-IT" sz="2000" dirty="0" err="1" smtClean="0"/>
              <a:t>tax</a:t>
            </a:r>
            <a:r>
              <a:rPr lang="it-IT" sz="2000" dirty="0" smtClean="0"/>
              <a:t> </a:t>
            </a:r>
            <a:r>
              <a:rPr lang="it-IT" sz="2000" dirty="0" err="1" smtClean="0"/>
              <a:t>uncertainty</a:t>
            </a:r>
            <a:r>
              <a:rPr lang="it-IT" sz="2000" dirty="0" smtClean="0"/>
              <a:t> </a:t>
            </a:r>
            <a:r>
              <a:rPr lang="it-IT" sz="2000" dirty="0" err="1" smtClean="0"/>
              <a:t>is</a:t>
            </a:r>
            <a:r>
              <a:rPr lang="en-GB" sz="2000" dirty="0" smtClean="0"/>
              <a:t> very likely to have </a:t>
            </a:r>
            <a:r>
              <a:rPr lang="en-GB" sz="2000" b="1" dirty="0" smtClean="0"/>
              <a:t>negative effects </a:t>
            </a:r>
            <a:r>
              <a:rPr lang="en-GB" sz="2000" dirty="0" smtClean="0"/>
              <a:t>on investment and growth under realistic assumptions</a:t>
            </a:r>
          </a:p>
          <a:p>
            <a:pPr lvl="1">
              <a:spcAft>
                <a:spcPts val="1200"/>
              </a:spcAft>
            </a:pPr>
            <a:r>
              <a:rPr lang="en-GB" sz="1600" b="0" dirty="0" smtClean="0"/>
              <a:t>investment </a:t>
            </a:r>
            <a:r>
              <a:rPr lang="en-GB" sz="1600" b="0" dirty="0"/>
              <a:t>irreversibility </a:t>
            </a:r>
            <a:endParaRPr lang="en-GB" sz="1600" b="0" dirty="0" smtClean="0"/>
          </a:p>
          <a:p>
            <a:pPr lvl="1">
              <a:spcAft>
                <a:spcPts val="1200"/>
              </a:spcAft>
            </a:pPr>
            <a:r>
              <a:rPr lang="en-GB" sz="1600" b="0" dirty="0" smtClean="0"/>
              <a:t>more complete theoretical frameworks </a:t>
            </a:r>
            <a:r>
              <a:rPr lang="en-GB" sz="1600" dirty="0" smtClean="0"/>
              <a:t>including monetary policy, market power and price stickiness</a:t>
            </a:r>
          </a:p>
          <a:p>
            <a:pPr lvl="1">
              <a:spcAft>
                <a:spcPts val="1200"/>
              </a:spcAft>
            </a:pPr>
            <a:r>
              <a:rPr lang="en-GB" sz="1600" b="0" dirty="0" smtClean="0"/>
              <a:t>for </a:t>
            </a:r>
            <a:r>
              <a:rPr lang="en-GB" sz="1600" b="0" dirty="0"/>
              <a:t>very relevant cases for economic </a:t>
            </a:r>
            <a:r>
              <a:rPr lang="en-GB" sz="1600" b="0" dirty="0" smtClean="0"/>
              <a:t>growth, like </a:t>
            </a:r>
            <a:r>
              <a:rPr lang="en-GB" sz="1600" dirty="0"/>
              <a:t>innovative </a:t>
            </a:r>
            <a:r>
              <a:rPr lang="en-GB" sz="1600" dirty="0" smtClean="0"/>
              <a:t>firms </a:t>
            </a:r>
            <a:r>
              <a:rPr lang="en-GB" sz="1600" dirty="0"/>
              <a:t>and </a:t>
            </a:r>
            <a:r>
              <a:rPr lang="en-GB" sz="1600" dirty="0" smtClean="0"/>
              <a:t>start-ups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057937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45"/>
            <a:ext cx="8624888" cy="864095"/>
          </a:xfrm>
        </p:spPr>
        <p:txBody>
          <a:bodyPr/>
          <a:lstStyle/>
          <a:p>
            <a:r>
              <a:rPr lang="it-IT" sz="2800" dirty="0"/>
              <a:t>T</a:t>
            </a:r>
            <a:r>
              <a:rPr lang="it-IT" sz="2800" dirty="0" smtClean="0"/>
              <a:t>he </a:t>
            </a:r>
            <a:r>
              <a:rPr lang="it-IT" sz="2800" dirty="0" err="1" smtClean="0"/>
              <a:t>Economic</a:t>
            </a:r>
            <a:r>
              <a:rPr lang="it-IT" sz="2800" dirty="0" smtClean="0"/>
              <a:t> Impact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04865"/>
            <a:ext cx="8784976" cy="3816524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2000" dirty="0"/>
              <a:t>T</a:t>
            </a:r>
            <a:r>
              <a:rPr lang="en-GB" sz="2000" dirty="0" smtClean="0"/>
              <a:t>he empirical evidence suggests </a:t>
            </a:r>
            <a:r>
              <a:rPr lang="en-GB" sz="2000" dirty="0"/>
              <a:t>a </a:t>
            </a:r>
            <a:r>
              <a:rPr lang="en-GB" sz="2000" b="1" dirty="0" smtClean="0"/>
              <a:t>sizable</a:t>
            </a:r>
            <a:r>
              <a:rPr lang="en-GB" sz="2000" dirty="0" smtClean="0"/>
              <a:t> </a:t>
            </a:r>
            <a:r>
              <a:rPr lang="en-GB" sz="2000" b="1" dirty="0" smtClean="0"/>
              <a:t>negative </a:t>
            </a:r>
            <a:r>
              <a:rPr lang="en-GB" sz="2000" b="1" dirty="0"/>
              <a:t>relationship </a:t>
            </a:r>
            <a:r>
              <a:rPr lang="en-GB" sz="2000" dirty="0"/>
              <a:t>between </a:t>
            </a:r>
            <a:r>
              <a:rPr lang="en-GB" sz="2000" dirty="0" smtClean="0"/>
              <a:t>tax uncertainty and </a:t>
            </a:r>
            <a:r>
              <a:rPr lang="en-GB" sz="2000" dirty="0"/>
              <a:t>economic </a:t>
            </a:r>
            <a:r>
              <a:rPr lang="en-GB" sz="2000" dirty="0" smtClean="0"/>
              <a:t>outcomes, although still limited due to measurement issues</a:t>
            </a:r>
          </a:p>
          <a:p>
            <a:pPr>
              <a:spcAft>
                <a:spcPts val="1200"/>
              </a:spcAft>
            </a:pPr>
            <a:r>
              <a:rPr lang="en-GB" sz="2000" dirty="0" smtClean="0"/>
              <a:t>How to measure tax uncertainty?</a:t>
            </a:r>
          </a:p>
          <a:p>
            <a:pPr lvl="1"/>
            <a:r>
              <a:rPr lang="en-GB" sz="1600" i="0" cap="small" dirty="0" smtClean="0"/>
              <a:t>macro dimension </a:t>
            </a:r>
            <a:r>
              <a:rPr lang="en-GB" sz="1600" b="0" i="0" dirty="0" smtClean="0"/>
              <a:t>Tax Uncertainty can be measured by counting specific words in the news or by the value of tax provisions set to expire in th</a:t>
            </a:r>
            <a:r>
              <a:rPr lang="en-GB" sz="1600" b="0" dirty="0" smtClean="0"/>
              <a:t>e near future</a:t>
            </a:r>
            <a:endParaRPr lang="en-GB" sz="1600" b="0" i="0" dirty="0" smtClean="0"/>
          </a:p>
          <a:p>
            <a:pPr lvl="1"/>
            <a:r>
              <a:rPr lang="it-IT" sz="1600" cap="small" dirty="0" smtClean="0"/>
              <a:t>Micro </a:t>
            </a:r>
            <a:r>
              <a:rPr lang="it-IT" sz="1600" cap="small" dirty="0" err="1" smtClean="0"/>
              <a:t>dimension</a:t>
            </a:r>
            <a:r>
              <a:rPr lang="it-IT" sz="1600" cap="small" dirty="0" smtClean="0"/>
              <a:t> </a:t>
            </a:r>
            <a:r>
              <a:rPr lang="it-IT" sz="1600" b="0" dirty="0" err="1" smtClean="0"/>
              <a:t>Tax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Uncertainty</a:t>
            </a:r>
            <a:r>
              <a:rPr lang="it-IT" sz="1600" b="0" cap="small" dirty="0" smtClean="0"/>
              <a:t> </a:t>
            </a:r>
            <a:r>
              <a:rPr lang="it-IT" sz="1600" b="0" dirty="0" smtClean="0"/>
              <a:t>can be </a:t>
            </a:r>
            <a:r>
              <a:rPr lang="it-IT" sz="1600" b="0" dirty="0" err="1" smtClean="0"/>
              <a:t>modelled</a:t>
            </a:r>
            <a:r>
              <a:rPr lang="it-IT" sz="1600" b="0" dirty="0" smtClean="0"/>
              <a:t>, for </a:t>
            </a:r>
            <a:r>
              <a:rPr lang="it-IT" sz="1600" b="0" dirty="0" err="1" smtClean="0"/>
              <a:t>instance</a:t>
            </a:r>
            <a:r>
              <a:rPr lang="it-IT" sz="1600" b="0" dirty="0" smtClean="0"/>
              <a:t>, </a:t>
            </a:r>
            <a:r>
              <a:rPr lang="it-IT" sz="1600" b="0" dirty="0" err="1" smtClean="0"/>
              <a:t>based</a:t>
            </a:r>
            <a:r>
              <a:rPr lang="it-IT" sz="1600" b="0" dirty="0" smtClean="0"/>
              <a:t> on </a:t>
            </a:r>
            <a:r>
              <a:rPr lang="it-IT" sz="1600" b="0" dirty="0" err="1" smtClean="0"/>
              <a:t>factors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like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presence</a:t>
            </a:r>
            <a:r>
              <a:rPr lang="it-IT" sz="1600" b="0" dirty="0" smtClean="0"/>
              <a:t> of multiple </a:t>
            </a:r>
            <a:r>
              <a:rPr lang="it-IT" sz="1600" b="0" dirty="0" err="1" smtClean="0"/>
              <a:t>rates</a:t>
            </a:r>
            <a:r>
              <a:rPr lang="it-IT" sz="1600" b="0" dirty="0" smtClean="0"/>
              <a:t>, </a:t>
            </a:r>
            <a:r>
              <a:rPr lang="it-IT" sz="1600" b="0" dirty="0" err="1" smtClean="0"/>
              <a:t>presence</a:t>
            </a:r>
            <a:r>
              <a:rPr lang="it-IT" sz="1600" b="0" dirty="0" smtClean="0"/>
              <a:t> of </a:t>
            </a:r>
            <a:r>
              <a:rPr lang="it-IT" sz="1600" b="0" dirty="0" err="1" smtClean="0"/>
              <a:t>ambiguous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language</a:t>
            </a:r>
            <a:r>
              <a:rPr lang="it-IT" sz="1600" b="0" dirty="0" smtClean="0"/>
              <a:t>, </a:t>
            </a:r>
            <a:r>
              <a:rPr lang="it-IT" sz="1600" b="0" dirty="0" err="1" smtClean="0"/>
              <a:t>changes</a:t>
            </a:r>
            <a:r>
              <a:rPr lang="it-IT" sz="1600" b="0" dirty="0" smtClean="0"/>
              <a:t> in </a:t>
            </a:r>
            <a:r>
              <a:rPr lang="it-IT" sz="1600" b="0" dirty="0" err="1" smtClean="0"/>
              <a:t>tax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parameters</a:t>
            </a:r>
            <a:r>
              <a:rPr lang="it-IT" sz="1600" b="0" dirty="0" smtClean="0"/>
              <a:t> in </a:t>
            </a:r>
            <a:r>
              <a:rPr lang="it-IT" sz="1600" b="0" dirty="0" err="1" smtClean="0"/>
              <a:t>opposing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directions</a:t>
            </a:r>
            <a:r>
              <a:rPr lang="it-IT" sz="1600" b="0" dirty="0" smtClean="0"/>
              <a:t> </a:t>
            </a:r>
            <a:endParaRPr lang="en-GB" sz="1600" i="0" cap="small" dirty="0"/>
          </a:p>
        </p:txBody>
      </p:sp>
    </p:spTree>
    <p:extLst>
      <p:ext uri="{BB962C8B-B14F-4D97-AF65-F5344CB8AC3E}">
        <p14:creationId xmlns:p14="http://schemas.microsoft.com/office/powerpoint/2010/main" val="2733175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24745"/>
            <a:ext cx="8517384" cy="1008112"/>
          </a:xfrm>
        </p:spPr>
        <p:txBody>
          <a:bodyPr/>
          <a:lstStyle/>
          <a:p>
            <a:r>
              <a:rPr lang="it-IT" sz="2800" dirty="0" err="1" smtClean="0"/>
              <a:t>Tax</a:t>
            </a:r>
            <a:r>
              <a:rPr lang="it-IT" sz="2800" dirty="0" smtClean="0"/>
              <a:t> </a:t>
            </a:r>
            <a:r>
              <a:rPr lang="it-IT" sz="2800" dirty="0" err="1" smtClean="0"/>
              <a:t>uncertainty</a:t>
            </a:r>
            <a:r>
              <a:rPr lang="it-IT" sz="2800" dirty="0" smtClean="0"/>
              <a:t> and </a:t>
            </a:r>
            <a:r>
              <a:rPr lang="it-IT" sz="2800" dirty="0" err="1" smtClean="0"/>
              <a:t>tax</a:t>
            </a:r>
            <a:r>
              <a:rPr lang="it-IT" sz="2800" dirty="0" smtClean="0"/>
              <a:t> </a:t>
            </a:r>
            <a:r>
              <a:rPr lang="it-IT" sz="2800" dirty="0" err="1" smtClean="0"/>
              <a:t>avoidance</a:t>
            </a:r>
            <a:r>
              <a:rPr lang="it-IT" sz="2800" dirty="0" smtClean="0"/>
              <a:t>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92375"/>
            <a:ext cx="8784976" cy="352901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Some studies also suggest a </a:t>
            </a:r>
            <a:r>
              <a:rPr lang="en-US" b="1" dirty="0"/>
              <a:t>positive</a:t>
            </a:r>
            <a:r>
              <a:rPr lang="en-US" dirty="0"/>
              <a:t> association </a:t>
            </a:r>
            <a:r>
              <a:rPr lang="en-US" dirty="0" smtClean="0"/>
              <a:t>between </a:t>
            </a:r>
            <a:r>
              <a:rPr lang="en-US" dirty="0"/>
              <a:t>the </a:t>
            </a:r>
            <a:r>
              <a:rPr lang="en-US" dirty="0" smtClean="0"/>
              <a:t>uncertainty in firms' tax bill and </a:t>
            </a:r>
            <a:r>
              <a:rPr lang="en-US" dirty="0"/>
              <a:t>corporate tax </a:t>
            </a:r>
            <a:r>
              <a:rPr lang="en-US" dirty="0" smtClean="0"/>
              <a:t>avoidance</a:t>
            </a:r>
          </a:p>
          <a:p>
            <a:pPr>
              <a:spcAft>
                <a:spcPts val="1200"/>
              </a:spcAft>
            </a:pPr>
            <a:r>
              <a:rPr lang="en-US" i="0" cap="small" dirty="0" smtClean="0"/>
              <a:t>Implication: </a:t>
            </a:r>
            <a:r>
              <a:rPr lang="en-US" dirty="0" smtClean="0"/>
              <a:t>increasing </a:t>
            </a:r>
            <a:r>
              <a:rPr lang="en-US" b="1" dirty="0"/>
              <a:t>tax uncertainty </a:t>
            </a:r>
            <a:r>
              <a:rPr lang="en-US" dirty="0"/>
              <a:t>drives to </a:t>
            </a:r>
            <a:r>
              <a:rPr lang="en-US" b="1" dirty="0"/>
              <a:t>more complex tax planning structure</a:t>
            </a:r>
            <a:r>
              <a:rPr lang="en-US" i="0" dirty="0"/>
              <a:t>,</a:t>
            </a:r>
            <a:r>
              <a:rPr lang="en-US" dirty="0"/>
              <a:t> and in turn this contributes to more </a:t>
            </a:r>
            <a:r>
              <a:rPr lang="en-US" b="1" dirty="0"/>
              <a:t>tax uncertainty</a:t>
            </a:r>
            <a:r>
              <a:rPr lang="en-US" dirty="0"/>
              <a:t>.</a:t>
            </a:r>
            <a:endParaRPr lang="en-GB" dirty="0"/>
          </a:p>
          <a:p>
            <a:pPr>
              <a:spcAft>
                <a:spcPts val="1200"/>
              </a:spcAft>
            </a:pPr>
            <a:endParaRPr lang="en-GB" sz="1600" i="0" cap="small" dirty="0"/>
          </a:p>
        </p:txBody>
      </p:sp>
      <p:sp>
        <p:nvSpPr>
          <p:cNvPr id="5" name="Right Arrow 4"/>
          <p:cNvSpPr/>
          <p:nvPr/>
        </p:nvSpPr>
        <p:spPr bwMode="auto">
          <a:xfrm>
            <a:off x="179512" y="4005064"/>
            <a:ext cx="978408" cy="48463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250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8445376" cy="1151731"/>
          </a:xfrm>
        </p:spPr>
        <p:txBody>
          <a:bodyPr/>
          <a:lstStyle/>
          <a:p>
            <a:r>
              <a:rPr lang="en-US" sz="2800" dirty="0" smtClean="0"/>
              <a:t>P</a:t>
            </a:r>
            <a:r>
              <a:rPr lang="en-GB" sz="2800" dirty="0" err="1" smtClean="0"/>
              <a:t>olicies</a:t>
            </a:r>
            <a:r>
              <a:rPr lang="en-GB" sz="2800" dirty="0" smtClean="0"/>
              <a:t>' effectiveness </a:t>
            </a:r>
            <a:r>
              <a:rPr lang="en-GB" sz="2800" dirty="0"/>
              <a:t>in </a:t>
            </a:r>
            <a:r>
              <a:rPr lang="en-GB" sz="2800" dirty="0" smtClean="0"/>
              <a:t>enhancing   </a:t>
            </a:r>
            <a:r>
              <a:rPr lang="en-GB" sz="2800" dirty="0"/>
              <a:t>tax </a:t>
            </a:r>
            <a:r>
              <a:rPr lang="en-GB" sz="2800" dirty="0" smtClean="0"/>
              <a:t>certainty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GB" sz="2000" dirty="0" smtClean="0"/>
              <a:t>Some </a:t>
            </a:r>
            <a:r>
              <a:rPr lang="en-GB" sz="2000" dirty="0"/>
              <a:t>studies</a:t>
            </a:r>
            <a:r>
              <a:rPr lang="en-US" sz="2000" dirty="0"/>
              <a:t> show that having in place tax arrangement such as </a:t>
            </a:r>
            <a:r>
              <a:rPr lang="en-US" sz="2000" b="1" dirty="0"/>
              <a:t>Bilateral Tax Treaties </a:t>
            </a:r>
            <a:r>
              <a:rPr lang="en-US" sz="2000" dirty="0"/>
              <a:t>and </a:t>
            </a:r>
            <a:r>
              <a:rPr lang="en-US" sz="2000" b="1" dirty="0"/>
              <a:t>Mutual Agreement Procedure</a:t>
            </a:r>
            <a:r>
              <a:rPr lang="en-US" sz="2000" dirty="0"/>
              <a:t> help to improve the investment environment </a:t>
            </a:r>
            <a:endParaRPr lang="en-US" sz="2000" dirty="0" smtClean="0"/>
          </a:p>
          <a:p>
            <a:r>
              <a:rPr lang="en-US" sz="2000" dirty="0" smtClean="0"/>
              <a:t>Also t</a:t>
            </a:r>
            <a:r>
              <a:rPr lang="en-GB" sz="2000" dirty="0" smtClean="0"/>
              <a:t>he </a:t>
            </a:r>
            <a:r>
              <a:rPr lang="en-GB" sz="2000" dirty="0"/>
              <a:t>evidence </a:t>
            </a:r>
            <a:r>
              <a:rPr lang="en-GB" sz="2000" dirty="0" smtClean="0"/>
              <a:t>points </a:t>
            </a:r>
            <a:r>
              <a:rPr lang="en-GB" sz="2000" dirty="0"/>
              <a:t>towards </a:t>
            </a:r>
            <a:r>
              <a:rPr lang="en-GB" sz="2000" b="1" dirty="0" smtClean="0"/>
              <a:t>joint audits</a:t>
            </a:r>
            <a:r>
              <a:rPr lang="en-GB" sz="2000" dirty="0" smtClean="0"/>
              <a:t>, </a:t>
            </a:r>
            <a:r>
              <a:rPr lang="en-GB" sz="2000" b="1" dirty="0" smtClean="0"/>
              <a:t>advance pricing arrangements</a:t>
            </a:r>
            <a:r>
              <a:rPr lang="en-GB" sz="2000" dirty="0" smtClean="0"/>
              <a:t>, </a:t>
            </a:r>
            <a:r>
              <a:rPr lang="en-GB" sz="2000" b="1" dirty="0" smtClean="0"/>
              <a:t>tax </a:t>
            </a:r>
            <a:r>
              <a:rPr lang="en-GB" sz="2000" b="1" dirty="0"/>
              <a:t>ruling </a:t>
            </a:r>
            <a:r>
              <a:rPr lang="en-GB" sz="2000" dirty="0" smtClean="0"/>
              <a:t>as </a:t>
            </a:r>
            <a:r>
              <a:rPr lang="en-GB" sz="2000" dirty="0"/>
              <a:t>important tools to reduce or eliminate tax uncertainty</a:t>
            </a:r>
            <a:endParaRPr lang="en-GB" sz="2000" i="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190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45"/>
            <a:ext cx="8624888" cy="864096"/>
          </a:xfrm>
        </p:spPr>
        <p:txBody>
          <a:bodyPr/>
          <a:lstStyle/>
          <a:p>
            <a:r>
              <a:rPr lang="en-GB" sz="2700" dirty="0" smtClean="0"/>
              <a:t>Main </a:t>
            </a:r>
            <a:r>
              <a:rPr lang="en-GB" sz="2700" dirty="0"/>
              <a:t>sources of tax uncertainty </a:t>
            </a:r>
            <a:r>
              <a:rPr lang="en-GB" sz="2700" dirty="0" smtClean="0"/>
              <a:t>according</a:t>
            </a:r>
            <a:r>
              <a:rPr lang="it-IT" sz="2700" dirty="0" smtClean="0"/>
              <a:t> to businesses and </a:t>
            </a:r>
            <a:r>
              <a:rPr lang="it-IT" sz="2700" dirty="0" err="1" smtClean="0"/>
              <a:t>tax</a:t>
            </a:r>
            <a:r>
              <a:rPr lang="it-IT" sz="2700" dirty="0" smtClean="0"/>
              <a:t> </a:t>
            </a:r>
            <a:r>
              <a:rPr lang="it-IT" sz="2700" dirty="0" err="1" smtClean="0"/>
              <a:t>administrations</a:t>
            </a:r>
            <a:endParaRPr lang="en-GB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04864"/>
            <a:ext cx="9001000" cy="3816525"/>
          </a:xfrm>
        </p:spPr>
        <p:txBody>
          <a:bodyPr/>
          <a:lstStyle/>
          <a:p>
            <a:pPr marL="0" indent="0">
              <a:spcAft>
                <a:spcPts val="1000"/>
              </a:spcAft>
              <a:buClrTx/>
              <a:buNone/>
            </a:pPr>
            <a:r>
              <a:rPr lang="en-US" sz="2000" dirty="0"/>
              <a:t>IMF-OECD Report on Tax Certainty, 2017</a:t>
            </a:r>
          </a:p>
          <a:p>
            <a:pPr marL="0" indent="0">
              <a:spcAft>
                <a:spcPts val="1000"/>
              </a:spcAft>
              <a:buClrTx/>
              <a:buNone/>
            </a:pPr>
            <a:r>
              <a:rPr lang="en-US" sz="2000" dirty="0" smtClean="0"/>
              <a:t>Issues </a:t>
            </a:r>
            <a:r>
              <a:rPr lang="en-US" sz="2000" dirty="0"/>
              <a:t>related to tax administration rank among the major drivers of </a:t>
            </a:r>
            <a:r>
              <a:rPr lang="en-US" sz="2000" dirty="0" smtClean="0"/>
              <a:t>uncertainty for </a:t>
            </a:r>
            <a:r>
              <a:rPr lang="en-US" sz="2000" b="1" dirty="0" smtClean="0"/>
              <a:t>business</a:t>
            </a:r>
          </a:p>
          <a:p>
            <a:pPr>
              <a:spcAft>
                <a:spcPts val="600"/>
              </a:spcAft>
              <a:buClrTx/>
              <a:buFont typeface="Wingdings" panose="05000000000000000000" pitchFamily="2" charset="2"/>
              <a:buChar char="§"/>
            </a:pPr>
            <a:r>
              <a:rPr lang="en-US" sz="1600" dirty="0" smtClean="0"/>
              <a:t>Considerable bureaucracy to comply with tax legislation</a:t>
            </a:r>
          </a:p>
          <a:p>
            <a:pPr>
              <a:spcAft>
                <a:spcPts val="1200"/>
              </a:spcAft>
              <a:buClrTx/>
              <a:buFont typeface="Wingdings" panose="05000000000000000000" pitchFamily="2" charset="2"/>
              <a:buChar char="§"/>
            </a:pPr>
            <a:r>
              <a:rPr lang="en-US" sz="1600" dirty="0" smtClean="0"/>
              <a:t>Unpredictable or inconsistent treatment by the tax authority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en-US" sz="2000" kern="1200" dirty="0">
                <a:latin typeface="Arial" charset="0"/>
              </a:rPr>
              <a:t>As regards </a:t>
            </a:r>
            <a:r>
              <a:rPr lang="en-US" sz="2000" b="1" kern="1200" dirty="0">
                <a:latin typeface="Arial" charset="0"/>
              </a:rPr>
              <a:t>tax administrations</a:t>
            </a:r>
            <a:r>
              <a:rPr lang="en-US" sz="2000" kern="1200" dirty="0">
                <a:latin typeface="Arial" charset="0"/>
              </a:rPr>
              <a:t>, the most important sources </a:t>
            </a:r>
            <a:r>
              <a:rPr lang="en-US" sz="2000" kern="1200" dirty="0" smtClean="0">
                <a:latin typeface="Arial" charset="0"/>
              </a:rPr>
              <a:t>of uncertainty</a:t>
            </a:r>
          </a:p>
          <a:p>
            <a:pPr>
              <a:spcAft>
                <a:spcPts val="1000"/>
              </a:spcAft>
              <a:buClrTx/>
              <a:buFont typeface="Wingdings" panose="05000000000000000000" pitchFamily="2" charset="2"/>
              <a:buChar char="§"/>
            </a:pPr>
            <a:r>
              <a:rPr lang="en-US" sz="1600" kern="1200" dirty="0" smtClean="0">
                <a:latin typeface="Arial" charset="0"/>
              </a:rPr>
              <a:t>tax </a:t>
            </a:r>
            <a:r>
              <a:rPr lang="en-US" sz="1600" kern="1200" dirty="0">
                <a:latin typeface="Arial" charset="0"/>
              </a:rPr>
              <a:t>policy design and </a:t>
            </a:r>
            <a:r>
              <a:rPr lang="en-US" sz="1600" kern="1200" dirty="0" smtClean="0">
                <a:latin typeface="Arial" charset="0"/>
              </a:rPr>
              <a:t>legislation </a:t>
            </a:r>
          </a:p>
          <a:p>
            <a:pPr>
              <a:spcAft>
                <a:spcPts val="1000"/>
              </a:spcAft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en-US" sz="1600" kern="1200" dirty="0" smtClean="0">
                <a:latin typeface="Arial" charset="0"/>
              </a:rPr>
              <a:t>dispute resolution</a:t>
            </a:r>
          </a:p>
          <a:p>
            <a:pPr>
              <a:spcAft>
                <a:spcPts val="1000"/>
              </a:spcAft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en-US" sz="1600" kern="1200" dirty="0" smtClean="0">
                <a:latin typeface="Arial" charset="0"/>
              </a:rPr>
              <a:t>taxpayer </a:t>
            </a:r>
            <a:r>
              <a:rPr lang="en-US" sz="1600" kern="1200" dirty="0">
                <a:latin typeface="Arial" charset="0"/>
              </a:rPr>
              <a:t>behavior in particular related to aggressive tax </a:t>
            </a:r>
            <a:r>
              <a:rPr lang="en-US" sz="1600" kern="1200" dirty="0" smtClean="0">
                <a:latin typeface="Arial" charset="0"/>
              </a:rPr>
              <a:t>planning</a:t>
            </a:r>
          </a:p>
        </p:txBody>
      </p:sp>
    </p:spTree>
    <p:extLst>
      <p:ext uri="{BB962C8B-B14F-4D97-AF65-F5344CB8AC3E}">
        <p14:creationId xmlns:p14="http://schemas.microsoft.com/office/powerpoint/2010/main" val="68029038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1506</TotalTime>
  <Words>789</Words>
  <Application>Microsoft Office PowerPoint</Application>
  <PresentationFormat>On-screen Show (4:3)</PresentationFormat>
  <Paragraphs>90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Blank</vt:lpstr>
      <vt:lpstr>Tax Certainty</vt:lpstr>
      <vt:lpstr>Tax certainty</vt:lpstr>
      <vt:lpstr>Background</vt:lpstr>
      <vt:lpstr>How and Why can Tax Uncertainty arise?</vt:lpstr>
      <vt:lpstr>Tax uncertainty and Investment  </vt:lpstr>
      <vt:lpstr>The Economic Impact</vt:lpstr>
      <vt:lpstr>Tax uncertainty and tax avoidance </vt:lpstr>
      <vt:lpstr>Policies' effectiveness in enhancing   tax certainty</vt:lpstr>
      <vt:lpstr>Main sources of tax uncertainty according to businesses and tax administrations</vt:lpstr>
      <vt:lpstr>Policy responses – good practices </vt:lpstr>
      <vt:lpstr>Way forward – Domestic level</vt:lpstr>
      <vt:lpstr>Way forward - International level</vt:lpstr>
      <vt:lpstr>Questions</vt:lpstr>
      <vt:lpstr>Thank you for your attention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 Certainty</dc:title>
  <dc:creator>CAIUMI Antonella (TAXUD)</dc:creator>
  <cp:lastModifiedBy>BYCZEWSKA Marta (TAXUD-EXT)</cp:lastModifiedBy>
  <cp:revision>83</cp:revision>
  <cp:lastPrinted>2017-06-14T16:31:42Z</cp:lastPrinted>
  <dcterms:created xsi:type="dcterms:W3CDTF">2017-05-17T12:28:56Z</dcterms:created>
  <dcterms:modified xsi:type="dcterms:W3CDTF">2017-06-27T15:15:16Z</dcterms:modified>
</cp:coreProperties>
</file>